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95" r:id="rId12"/>
    <p:sldId id="263" r:id="rId13"/>
    <p:sldId id="288" r:id="rId14"/>
    <p:sldId id="289" r:id="rId15"/>
    <p:sldId id="280" r:id="rId16"/>
    <p:sldId id="281" r:id="rId17"/>
    <p:sldId id="273" r:id="rId18"/>
    <p:sldId id="268" r:id="rId19"/>
    <p:sldId id="269" r:id="rId20"/>
    <p:sldId id="270" r:id="rId21"/>
    <p:sldId id="271" r:id="rId22"/>
    <p:sldId id="272" r:id="rId23"/>
    <p:sldId id="274" r:id="rId24"/>
    <p:sldId id="292" r:id="rId25"/>
    <p:sldId id="293" r:id="rId26"/>
    <p:sldId id="294" r:id="rId27"/>
    <p:sldId id="279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7" roundtripDataSignature="AMtx7mjgXwodrr1IBDPhw/Jp6JvB1Zww+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mary Bianchi" initials="RB" lastIdx="1" clrIdx="0">
    <p:extLst>
      <p:ext uri="{19B8F6BF-5375-455C-9EA6-DF929625EA0E}">
        <p15:presenceInfo xmlns:p15="http://schemas.microsoft.com/office/powerpoint/2012/main" userId="a0107b45552837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7T06:19:53.791" idx="1">
    <p:pos x="10" y="10"/>
    <p:text>Fix this slide.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 the video-Lesson 1.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Answer: D</a:t>
            </a:r>
            <a:endParaRPr/>
          </a:p>
        </p:txBody>
      </p:sp>
      <p:sp>
        <p:nvSpPr>
          <p:cNvPr id="340" name="Google Shape;340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Answer: B</a:t>
            </a:r>
            <a:endParaRPr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Answer: A</a:t>
            </a:r>
            <a:endParaRPr/>
          </a:p>
        </p:txBody>
      </p:sp>
      <p:sp>
        <p:nvSpPr>
          <p:cNvPr id="368" name="Google Shape;36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页">
  <p:cSld name="标题页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33"/>
          <p:cNvCxnSpPr/>
          <p:nvPr/>
        </p:nvCxnSpPr>
        <p:spPr>
          <a:xfrm>
            <a:off x="609484" y="6385034"/>
            <a:ext cx="110018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Google Shape;14;p33" descr="行星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728" y="104013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3"/>
          <p:cNvGrpSpPr/>
          <p:nvPr/>
        </p:nvGrpSpPr>
        <p:grpSpPr>
          <a:xfrm>
            <a:off x="6777984" y="4790391"/>
            <a:ext cx="735497" cy="790675"/>
            <a:chOff x="7039715" y="4499956"/>
            <a:chExt cx="735497" cy="790675"/>
          </a:xfrm>
        </p:grpSpPr>
        <p:pic>
          <p:nvPicPr>
            <p:cNvPr id="16" name="Google Shape;16;p33" descr="望远镜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39715" y="4616863"/>
              <a:ext cx="673768" cy="6737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" name="Google Shape;17;p33"/>
            <p:cNvCxnSpPr/>
            <p:nvPr/>
          </p:nvCxnSpPr>
          <p:spPr>
            <a:xfrm flipH="1">
              <a:off x="7643399" y="4499956"/>
              <a:ext cx="86710" cy="132006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33"/>
            <p:cNvCxnSpPr/>
            <p:nvPr/>
          </p:nvCxnSpPr>
          <p:spPr>
            <a:xfrm rot="10800000">
              <a:off x="7713525" y="4773278"/>
              <a:ext cx="61687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33"/>
            <p:cNvCxnSpPr/>
            <p:nvPr/>
          </p:nvCxnSpPr>
          <p:spPr>
            <a:xfrm flipH="1">
              <a:off x="7677418" y="4644376"/>
              <a:ext cx="97794" cy="63239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1" name="Google Shape;2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813" y="2633091"/>
            <a:ext cx="5922067" cy="362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F40BB0-A8E8-4B84-A710-137CB28E293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6933" y="266225"/>
            <a:ext cx="1155759" cy="5810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A00F69-A882-43D1-8FA6-DACD2756F21E}"/>
              </a:ext>
            </a:extLst>
          </p:cNvPr>
          <p:cNvSpPr/>
          <p:nvPr userDrawn="1"/>
        </p:nvSpPr>
        <p:spPr>
          <a:xfrm>
            <a:off x="4760353" y="1675725"/>
            <a:ext cx="6850950" cy="217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k Pro" panose="020B0504020201010104" pitchFamily="34" charset="0"/>
                <a:ea typeface="思源黑体 CN Medium" panose="020B0600000000000000" pitchFamily="34" charset="-122"/>
              </a:rPr>
              <a:t>Get to Know </a:t>
            </a:r>
            <a:r>
              <a:rPr lang="en-US" altLang="zh-CN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k Pro" panose="020B0504020201010104" pitchFamily="34" charset="0"/>
                <a:ea typeface="思源黑体 CN Medium" panose="020B0600000000000000" pitchFamily="34" charset="-122"/>
              </a:rPr>
              <a:t>mBlock</a:t>
            </a:r>
            <a:endParaRPr lang="en-US" altLang="zh-CN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rk Pro" panose="020B0504020201010104" pitchFamily="34" charset="0"/>
              <a:ea typeface="思源黑体 CN Medium" panose="020B06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k Pro" panose="020B0504020201010104" pitchFamily="34" charset="0"/>
                <a:ea typeface="思源黑体 CN Medium" panose="020B0600000000000000" pitchFamily="34" charset="-122"/>
              </a:rPr>
              <a:t>Lesson 1</a:t>
            </a:r>
            <a:endParaRPr lang="zh-CN" alt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rk Pro" panose="020B0504020201010104" pitchFamily="34" charset="0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游戏时光_标题页">
  <p:cSld name="游戏时光_标题页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2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2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游戏时光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367" y="2628900"/>
            <a:ext cx="3110739" cy="327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冲浪_标题页">
  <p:cSld name="知识冲浪_标题页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3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3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知识冲浪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498" y="2121395"/>
            <a:ext cx="3287537" cy="364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编程实战_标题页">
  <p:cSld name="编程实战_标题页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4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4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编程实战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4" y="2951575"/>
            <a:ext cx="3475314" cy="2838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分享时光_标题页">
  <p:cSld name="分享时光_标题页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5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5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分享时光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615" y="2714625"/>
            <a:ext cx="2986641" cy="285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小试身手_标题页">
  <p:cSld name="小试身手_标题页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6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6"/>
          <p:cNvSpPr/>
          <p:nvPr/>
        </p:nvSpPr>
        <p:spPr>
          <a:xfrm>
            <a:off x="4213996" y="2488537"/>
            <a:ext cx="4909636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小试身手</a:t>
            </a:r>
            <a:endParaRPr sz="8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205" y="2785881"/>
            <a:ext cx="4130946" cy="2995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通用内容页">
  <p:cSld name="通用内容页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7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47"/>
          <p:cNvPicPr preferRelativeResize="0"/>
          <p:nvPr/>
        </p:nvPicPr>
        <p:blipFill rotWithShape="1">
          <a:blip r:embed="rId2">
            <a:alphaModFix/>
          </a:blip>
          <a:srcRect t="37501" b="34831"/>
          <a:stretch/>
        </p:blipFill>
        <p:spPr>
          <a:xfrm>
            <a:off x="4071518" y="6472518"/>
            <a:ext cx="4048965" cy="37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视频页">
  <p:cSld name="视频页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8" descr="便携式计算机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891" y="-1960559"/>
            <a:ext cx="11168220" cy="1116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5899" y="5412201"/>
            <a:ext cx="16002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结束页">
  <p:cSld name="结束页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49"/>
          <p:cNvGrpSpPr/>
          <p:nvPr/>
        </p:nvGrpSpPr>
        <p:grpSpPr>
          <a:xfrm>
            <a:off x="2218570" y="1167362"/>
            <a:ext cx="7754860" cy="4523276"/>
            <a:chOff x="1464735" y="1199098"/>
            <a:chExt cx="7754860" cy="4523276"/>
          </a:xfrm>
        </p:grpSpPr>
        <p:pic>
          <p:nvPicPr>
            <p:cNvPr id="79" name="Google Shape;79;p4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64735" y="1199098"/>
              <a:ext cx="3127938" cy="2852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49"/>
            <p:cNvSpPr/>
            <p:nvPr/>
          </p:nvSpPr>
          <p:spPr>
            <a:xfrm>
              <a:off x="4173188" y="3122422"/>
              <a:ext cx="544010" cy="544010"/>
            </a:xfrm>
            <a:prstGeom prst="ellipse">
              <a:avLst/>
            </a:prstGeom>
            <a:solidFill>
              <a:srgbClr val="5867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9"/>
            <p:cNvSpPr/>
            <p:nvPr/>
          </p:nvSpPr>
          <p:spPr>
            <a:xfrm>
              <a:off x="1497028" y="3317323"/>
              <a:ext cx="7722567" cy="2405051"/>
            </a:xfrm>
            <a:prstGeom prst="roundRect">
              <a:avLst>
                <a:gd name="adj" fmla="val 13691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9"/>
            <p:cNvSpPr/>
            <p:nvPr/>
          </p:nvSpPr>
          <p:spPr>
            <a:xfrm>
              <a:off x="2303628" y="3965850"/>
              <a:ext cx="62664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去探索，去创造</a:t>
              </a:r>
              <a:endParaRPr sz="199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" name="Google Shape;8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回顾_内容页">
  <p:cSld name="知识回顾_内容页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088" y="5304017"/>
            <a:ext cx="1016209" cy="13999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游戏时光_内容页">
  <p:cSld name="游戏时光_内容页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3913" y="4770120"/>
            <a:ext cx="1785207" cy="187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冲浪_内容页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4432" y="5092903"/>
            <a:ext cx="1481556" cy="164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编程实战_内容页">
  <p:cSld name="编程实战_内容页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2951" y="5181600"/>
            <a:ext cx="1787881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分享时光_内容页">
  <p:cSld name="分享时光_内容页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921" y="4704080"/>
            <a:ext cx="2011680" cy="192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小试身手_内容页">
  <p:cSld name="小试身手_内容页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/>
          <p:nvPr/>
        </p:nvSpPr>
        <p:spPr>
          <a:xfrm>
            <a:off x="449318" y="386189"/>
            <a:ext cx="11293365" cy="6085622"/>
          </a:xfrm>
          <a:prstGeom prst="roundRect">
            <a:avLst>
              <a:gd name="adj" fmla="val 67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46257" y="5095673"/>
            <a:ext cx="2244558" cy="162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知识回顾_标题页">
  <p:cSld name="知识回顾_标题页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4" y="427946"/>
            <a:ext cx="1132234" cy="56611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1"/>
          <p:cNvSpPr/>
          <p:nvPr/>
        </p:nvSpPr>
        <p:spPr>
          <a:xfrm>
            <a:off x="3121573" y="1602389"/>
            <a:ext cx="7094482" cy="3095736"/>
          </a:xfrm>
          <a:prstGeom prst="roundRect">
            <a:avLst>
              <a:gd name="adj" fmla="val 801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088" y="2339975"/>
            <a:ext cx="2599696" cy="3581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5899" y="5412201"/>
            <a:ext cx="16002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66B00A-C86E-4949-A038-47523416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158" y="0"/>
            <a:ext cx="91956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4"/>
          <p:cNvGraphicFramePr/>
          <p:nvPr>
            <p:extLst>
              <p:ext uri="{D42A27DB-BD31-4B8C-83A1-F6EECF244321}">
                <p14:modId xmlns:p14="http://schemas.microsoft.com/office/powerpoint/2010/main" val="1507523576"/>
              </p:ext>
            </p:extLst>
          </p:nvPr>
        </p:nvGraphicFramePr>
        <p:xfrm>
          <a:off x="3473726" y="1267917"/>
          <a:ext cx="4865825" cy="4320211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89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7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7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Icon</a:t>
                      </a:r>
                      <a:endParaRPr sz="1400" b="1" u="none" strike="noStrike" cap="none"/>
                    </a:p>
                    <a:p>
                      <a:pPr marL="0" marR="0" lvl="0" indent="0" algn="ctr" rtl="0">
                        <a:lnSpc>
                          <a:spcPct val="7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b="1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7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7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endParaRPr sz="2800" b="1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</a:t>
                      </a:r>
                      <a:endParaRPr sz="2800" b="1" i="0" u="none" strike="noStrike" cap="none" dirty="0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2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 dirty="0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6666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 dirty="0">
                        <a:solidFill>
                          <a:srgbClr val="52525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" name="Google Shape;112;p4"/>
          <p:cNvSpPr/>
          <p:nvPr/>
        </p:nvSpPr>
        <p:spPr>
          <a:xfrm>
            <a:off x="4985821" y="5110583"/>
            <a:ext cx="490684" cy="1753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4448204" y="2441440"/>
            <a:ext cx="136601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Green flag</a:t>
            </a:r>
            <a:endParaRPr sz="1600" b="0" i="0" u="none" strike="noStrike" cap="none" dirty="0">
              <a:solidFill>
                <a:srgbClr val="525252"/>
              </a:solidFill>
              <a:latin typeface="Mark Pro" panose="020B0504020201010104" pitchFamily="34" charset="0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4650882" y="3165880"/>
            <a:ext cx="72603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sz="1600" dirty="0">
                <a:solidFill>
                  <a:srgbClr val="525252"/>
                </a:solidFill>
                <a:latin typeface="Mark Pro" panose="020B0504020201010104" pitchFamily="34" charset="0"/>
              </a:rPr>
              <a:t>Stop</a:t>
            </a:r>
            <a:endParaRPr sz="16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4391910" y="3961433"/>
            <a:ext cx="170409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buSzPts val="1800"/>
              <a:buFont typeface="Arial"/>
              <a:buNone/>
            </a:pPr>
            <a:r>
              <a:rPr lang="en-US" sz="1600" dirty="0">
                <a:solidFill>
                  <a:srgbClr val="525252"/>
                </a:solidFill>
                <a:latin typeface="Mark Pro" panose="020B0504020201010104" pitchFamily="34" charset="0"/>
              </a:rPr>
              <a:t>Full screen demonstration</a:t>
            </a:r>
            <a:endParaRPr sz="16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4417273" y="4866806"/>
            <a:ext cx="17178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rgbClr val="525252"/>
                </a:solidFill>
                <a:latin typeface="Mark Pro" panose="020B0504020201010104" pitchFamily="34" charset="0"/>
              </a:rPr>
              <a:t>Exit full screen</a:t>
            </a:r>
            <a:endParaRPr sz="1800" b="0" i="0" u="none" strike="noStrike" cap="none" dirty="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6207409" y="2432953"/>
            <a:ext cx="225613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rgbClr val="525252"/>
                </a:solidFill>
                <a:latin typeface="Mark Pro" panose="020B0504020201010104" pitchFamily="34" charset="0"/>
              </a:rPr>
              <a:t>Start the program</a:t>
            </a:r>
            <a:endParaRPr sz="16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6207409" y="3210557"/>
            <a:ext cx="22207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sz="1600" dirty="0">
                <a:solidFill>
                  <a:srgbClr val="525252"/>
                </a:solidFill>
                <a:latin typeface="Mark Pro" panose="020B0504020201010104" pitchFamily="34" charset="0"/>
              </a:rPr>
              <a:t>Stop the program</a:t>
            </a:r>
            <a:endParaRPr sz="16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6259134" y="3961433"/>
            <a:ext cx="22383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buSzPts val="1800"/>
              <a:buFont typeface="Arial"/>
              <a:buNone/>
            </a:pPr>
            <a:r>
              <a:rPr lang="en-US" sz="1600" dirty="0">
                <a:solidFill>
                  <a:srgbClr val="525252"/>
                </a:solidFill>
                <a:latin typeface="Mark Pro" panose="020B0504020201010104" pitchFamily="34" charset="0"/>
              </a:rPr>
              <a:t>Start full screen mode</a:t>
            </a:r>
            <a:endParaRPr sz="16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248725" y="4869879"/>
            <a:ext cx="20907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US" sz="1600" dirty="0">
                <a:solidFill>
                  <a:srgbClr val="525252"/>
                </a:solidFill>
                <a:latin typeface="Mark Pro" panose="020B0504020201010104" pitchFamily="34" charset="0"/>
              </a:rPr>
              <a:t>Exit full screen mode</a:t>
            </a:r>
            <a:endParaRPr sz="16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4465" y="2351603"/>
            <a:ext cx="481371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5440" y="3084530"/>
            <a:ext cx="4770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4976" y="3978739"/>
            <a:ext cx="455684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1756" y="4893901"/>
            <a:ext cx="468000" cy="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/>
        </p:nvSpPr>
        <p:spPr>
          <a:xfrm>
            <a:off x="1960092" y="579789"/>
            <a:ext cx="827181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Space Adventures</a:t>
            </a:r>
            <a:endParaRPr dirty="0">
              <a:latin typeface="Mark Pro" panose="020B0504020201010104" pitchFamily="34" charset="0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1;p8">
            <a:extLst>
              <a:ext uri="{FF2B5EF4-FFF2-40B4-BE49-F238E27FC236}">
                <a16:creationId xmlns:a16="http://schemas.microsoft.com/office/drawing/2014/main" id="{636A5602-06F1-694F-B0D1-C8FC6F43BD1A}"/>
              </a:ext>
            </a:extLst>
          </p:cNvPr>
          <p:cNvSpPr/>
          <p:nvPr/>
        </p:nvSpPr>
        <p:spPr>
          <a:xfrm>
            <a:off x="956603" y="1628029"/>
            <a:ext cx="10353822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Use the up and down keys ↑↓ of the keyboard to control the vertical movement of the pilot </a:t>
            </a:r>
            <a:r>
              <a:rPr lang="en-US" sz="2400" i="1" dirty="0">
                <a:solidFill>
                  <a:srgbClr val="525252"/>
                </a:solidFill>
                <a:latin typeface="Mark Pro" panose="020B0504020201010104" pitchFamily="34" charset="0"/>
              </a:rPr>
              <a:t>Panda</a:t>
            </a: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. </a:t>
            </a:r>
          </a:p>
          <a:p>
            <a:pPr marL="457200" indent="-457200">
              <a:lnSpc>
                <a:spcPct val="150000"/>
              </a:lnSpc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Use the space key to shoot the cannonball          from the Panda’s Spaceship.</a:t>
            </a:r>
          </a:p>
          <a:p>
            <a:pPr marL="457200" indent="-457200">
              <a:lnSpc>
                <a:spcPct val="150000"/>
              </a:lnSpc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Play </a:t>
            </a:r>
            <a:r>
              <a:rPr lang="en-US" sz="2400" b="1" dirty="0">
                <a:solidFill>
                  <a:srgbClr val="525252"/>
                </a:solidFill>
                <a:latin typeface="Mark Pro" panose="020B0504020201010104" pitchFamily="34" charset="0"/>
              </a:rPr>
              <a:t>Space Adventures </a:t>
            </a: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for 3 minutes.</a:t>
            </a:r>
          </a:p>
        </p:txBody>
      </p:sp>
      <p:pic>
        <p:nvPicPr>
          <p:cNvPr id="4" name="image32.png">
            <a:extLst>
              <a:ext uri="{FF2B5EF4-FFF2-40B4-BE49-F238E27FC236}">
                <a16:creationId xmlns:a16="http://schemas.microsoft.com/office/drawing/2014/main" id="{267F89D5-677A-D345-96BB-11920C3AE4C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37848" y="2634604"/>
            <a:ext cx="615171" cy="68069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/>
        </p:nvSpPr>
        <p:spPr>
          <a:xfrm>
            <a:off x="1960091" y="579789"/>
            <a:ext cx="845925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Space Adventures – Competition</a:t>
            </a:r>
            <a:endParaRPr sz="3600" dirty="0">
              <a:latin typeface="Mark Pro" panose="020B0504020201010104" pitchFamily="34" charset="0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1266101" y="1628029"/>
            <a:ext cx="9622306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Create pairs of students to play the game against each other.</a:t>
            </a:r>
            <a:b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</a:b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If you don’t have a pair, you can have students time themselves and see if they can get a higher score.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Each partner plays the game for one minute.</a:t>
            </a:r>
            <a:endParaRPr lang="en-US" sz="1200" dirty="0">
              <a:latin typeface="Mark Pro" panose="020B0504020201010104" pitchFamily="34" charset="0"/>
            </a:endParaRPr>
          </a:p>
          <a:p>
            <a:pPr marL="914400" lvl="5" indent="-457200">
              <a:lnSpc>
                <a:spcPct val="150000"/>
              </a:lnSpc>
              <a:buClr>
                <a:srgbClr val="525252"/>
              </a:buClr>
              <a:buSzPts val="2400"/>
              <a:buFont typeface="+mj-lt"/>
              <a:buAutoNum type="alphaU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The 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student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 with 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the highest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 score 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after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 one minute will win. </a:t>
            </a:r>
            <a:endParaRPr lang="en-US" sz="1200" dirty="0">
              <a:latin typeface="Mark Pro" panose="020B0504020201010104" pitchFamily="34" charset="0"/>
            </a:endParaRPr>
          </a:p>
          <a:p>
            <a:pPr marL="914400" lvl="5" indent="-457200">
              <a:lnSpc>
                <a:spcPct val="150000"/>
              </a:lnSpc>
              <a:buClr>
                <a:srgbClr val="525252"/>
              </a:buClr>
              <a:buSzPts val="2400"/>
              <a:buFont typeface="+mj-lt"/>
              <a:buAutoNum type="alphaU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If the score is the same, the one with 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the most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 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health</a:t>
            </a: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 points will win.</a:t>
            </a:r>
            <a:endParaRPr lang="en-US" sz="1200" dirty="0">
              <a:latin typeface="Mark Pro" panose="020B0504020201010104" pitchFamily="34" charset="0"/>
            </a:endParaRPr>
          </a:p>
          <a:p>
            <a:pPr marL="914400" lvl="5" indent="-457200">
              <a:lnSpc>
                <a:spcPct val="150000"/>
              </a:lnSpc>
              <a:buClr>
                <a:srgbClr val="525252"/>
              </a:buClr>
              <a:buSzPts val="2400"/>
              <a:buFont typeface="+mj-lt"/>
              <a:buAutoNum type="alphaU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If the score and the health point are the same, the game will end in a draw</a:t>
            </a:r>
            <a:r>
              <a:rPr lang="en-US" sz="2000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837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/>
        </p:nvSpPr>
        <p:spPr>
          <a:xfrm>
            <a:off x="1832783" y="631021"/>
            <a:ext cx="82718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525252"/>
                </a:solidFill>
                <a:latin typeface="Mark Pro" panose="020B0504020201010104" pitchFamily="34" charset="0"/>
              </a:rPr>
              <a:t>Space Adventures – Exploration</a:t>
            </a:r>
            <a:endParaRPr sz="3600" b="1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1376614" y="2001008"/>
            <a:ext cx="9184155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Explain how to play the game to a classmate (parent or sibling).</a:t>
            </a:r>
          </a:p>
          <a:p>
            <a:pPr marL="457200" lvl="0" indent="-457200">
              <a:lnSpc>
                <a:spcPct val="150000"/>
              </a:lnSpc>
              <a:buClr>
                <a:srgbClr val="525252"/>
              </a:buClr>
              <a:buSzPts val="2400"/>
              <a:buFont typeface="Arial"/>
              <a:buAutoNum type="arabi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Write an explanation of the game.</a:t>
            </a:r>
          </a:p>
          <a:p>
            <a:pPr marL="914400" lvl="5" indent="-457200">
              <a:lnSpc>
                <a:spcPct val="150000"/>
              </a:lnSpc>
              <a:buClr>
                <a:srgbClr val="525252"/>
              </a:buClr>
              <a:buSzPts val="2400"/>
              <a:buFont typeface="+mj-lt"/>
              <a:buAutoNum type="alphaU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What is the goal of the game?</a:t>
            </a:r>
          </a:p>
          <a:p>
            <a:pPr marL="914400" lvl="5" indent="-457200">
              <a:lnSpc>
                <a:spcPct val="150000"/>
              </a:lnSpc>
              <a:buClr>
                <a:srgbClr val="525252"/>
              </a:buClr>
              <a:buSzPts val="2400"/>
              <a:buFont typeface="+mj-lt"/>
              <a:buAutoNum type="alphaU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How does the game end?</a:t>
            </a:r>
          </a:p>
          <a:p>
            <a:pPr marL="914400" lvl="5" indent="-457200">
              <a:lnSpc>
                <a:spcPct val="150000"/>
              </a:lnSpc>
              <a:buClr>
                <a:srgbClr val="525252"/>
              </a:buClr>
              <a:buSzPts val="2400"/>
              <a:buFont typeface="+mj-lt"/>
              <a:buAutoNum type="alphaUcPeriod"/>
            </a:pPr>
            <a:r>
              <a:rPr lang="en-US" sz="2000" dirty="0">
                <a:solidFill>
                  <a:srgbClr val="525252"/>
                </a:solidFill>
                <a:latin typeface="Mark Pro" panose="020B0504020201010104" pitchFamily="34" charset="0"/>
              </a:rPr>
              <a:t>How does the game function?</a:t>
            </a: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14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Mark Pro" panose="020B0504020201010104" pitchFamily="34" charset="0"/>
                <a:sym typeface="Arial"/>
              </a:rPr>
              <a:t>Let’s Share!</a:t>
            </a:r>
            <a:endParaRPr sz="6600" b="1" dirty="0">
              <a:solidFill>
                <a:schemeClr val="lt1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320" name="Google Shape;3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/>
          <p:nvPr/>
        </p:nvSpPr>
        <p:spPr>
          <a:xfrm>
            <a:off x="1264229" y="1725454"/>
            <a:ext cx="1003342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If you could design a game,</a:t>
            </a:r>
            <a:br>
              <a:rPr lang="en-US" sz="4000" b="1" dirty="0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</a:br>
            <a:r>
              <a:rPr lang="en-US" sz="4000" b="1" dirty="0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what kind of game would you design?</a:t>
            </a:r>
            <a:endParaRPr sz="4000" b="1" dirty="0">
              <a:solidFill>
                <a:srgbClr val="00B0F0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Mark Pro" panose="020B0504020201010104" pitchFamily="34" charset="0"/>
                <a:sym typeface="Arial"/>
              </a:rPr>
              <a:t>Hands-on</a:t>
            </a:r>
            <a:endParaRPr sz="6600" b="1" dirty="0">
              <a:solidFill>
                <a:schemeClr val="lt1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/>
        </p:nvSpPr>
        <p:spPr>
          <a:xfrm>
            <a:off x="2926011" y="2459524"/>
            <a:ext cx="633997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Programs in </a:t>
            </a:r>
            <a:r>
              <a:rPr lang="en-US" sz="6000" dirty="0" err="1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mBlock</a:t>
            </a:r>
            <a:endParaRPr sz="4400" dirty="0">
              <a:solidFill>
                <a:srgbClr val="00B0F0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193" name="Google Shape;19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/>
        </p:nvSpPr>
        <p:spPr>
          <a:xfrm>
            <a:off x="877243" y="1208529"/>
            <a:ext cx="7577618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programming</a:t>
            </a:r>
            <a:endParaRPr dirty="0">
              <a:latin typeface="Mark Pro" panose="020B0504020201010104" pitchFamily="34" charset="0"/>
            </a:endParaRPr>
          </a:p>
        </p:txBody>
      </p:sp>
      <p:sp>
        <p:nvSpPr>
          <p:cNvPr id="200" name="Google Shape;200;p14"/>
          <p:cNvSpPr/>
          <p:nvPr/>
        </p:nvSpPr>
        <p:spPr>
          <a:xfrm>
            <a:off x="877243" y="1831124"/>
            <a:ext cx="6882600" cy="401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rk Pro" panose="020B0504020201010104" pitchFamily="34" charset="0"/>
              </a:rPr>
              <a:t>A program is a set of instructions that can be executed by a computer to perform a specific task.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dk1"/>
              </a:solidFill>
              <a:latin typeface="Mark Pro" panose="020B05040202010101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rk Pro" panose="020B0504020201010104" pitchFamily="34" charset="0"/>
              </a:rPr>
              <a:t>The </a:t>
            </a:r>
            <a:r>
              <a:rPr lang="en-US" sz="3000" b="1" dirty="0">
                <a:solidFill>
                  <a:schemeClr val="dk1"/>
                </a:solidFill>
                <a:latin typeface="Mark Pro" panose="020B0504020201010104" pitchFamily="34" charset="0"/>
              </a:rPr>
              <a:t>Space Adventures</a:t>
            </a:r>
            <a:r>
              <a:rPr lang="en-US" sz="3000" dirty="0">
                <a:solidFill>
                  <a:schemeClr val="dk1"/>
                </a:solidFill>
                <a:latin typeface="Mark Pro" panose="020B0504020201010104" pitchFamily="34" charset="0"/>
              </a:rPr>
              <a:t> game is controlled by many programs.</a:t>
            </a:r>
            <a:endParaRPr sz="30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-950259" y="1524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 l="53471" t="32751" r="26175" b="22813"/>
          <a:stretch/>
        </p:blipFill>
        <p:spPr>
          <a:xfrm>
            <a:off x="7953828" y="1495698"/>
            <a:ext cx="3062515" cy="387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4235" y="2710159"/>
            <a:ext cx="4159623" cy="33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 rot="10800000" flipH="1">
            <a:off x="1524001" y="1517520"/>
            <a:ext cx="5289176" cy="2890800"/>
          </a:xfrm>
          <a:prstGeom prst="wedgeRoundRectCallout">
            <a:avLst>
              <a:gd name="adj1" fmla="val 60100"/>
              <a:gd name="adj2" fmla="val -38120"/>
              <a:gd name="adj3" fmla="val 16667"/>
            </a:avLst>
          </a:prstGeom>
          <a:solidFill>
            <a:schemeClr val="lt1"/>
          </a:solidFill>
          <a:ln w="762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638376" y="1607906"/>
            <a:ext cx="507089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Hello, everyone!</a:t>
            </a:r>
            <a:endParaRPr dirty="0">
              <a:latin typeface="Mark Pro" panose="020B05040202010101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I'm an engineer from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the smart star.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You can call me Panda!</a:t>
            </a:r>
            <a:endParaRPr dirty="0">
              <a:latin typeface="Mark Pro" panose="020B0504020201010104" pitchFamily="34" charset="0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/>
          <p:nvPr/>
        </p:nvSpPr>
        <p:spPr>
          <a:xfrm>
            <a:off x="1291771" y="2551837"/>
            <a:ext cx="905691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Get to know the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mBlock</a:t>
            </a:r>
            <a:r>
              <a:rPr lang="en-US" sz="5400" b="1" dirty="0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 interface</a:t>
            </a:r>
            <a:endParaRPr sz="5400" b="1" dirty="0">
              <a:solidFill>
                <a:srgbClr val="00B0F0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D6351F0-FAE4-4BCD-A38D-78593F69D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9" r="13360"/>
          <a:stretch/>
        </p:blipFill>
        <p:spPr>
          <a:xfrm>
            <a:off x="2353310" y="804342"/>
            <a:ext cx="7684143" cy="4641647"/>
          </a:xfrm>
          <a:prstGeom prst="rect">
            <a:avLst/>
          </a:prstGeom>
        </p:spPr>
      </p:pic>
      <p:grpSp>
        <p:nvGrpSpPr>
          <p:cNvPr id="217" name="Google Shape;217;p16"/>
          <p:cNvGrpSpPr/>
          <p:nvPr/>
        </p:nvGrpSpPr>
        <p:grpSpPr>
          <a:xfrm>
            <a:off x="6268449" y="1123791"/>
            <a:ext cx="3920490" cy="5088449"/>
            <a:chOff x="6268449" y="1123791"/>
            <a:chExt cx="3920490" cy="5088449"/>
          </a:xfrm>
        </p:grpSpPr>
        <p:cxnSp>
          <p:nvCxnSpPr>
            <p:cNvPr id="218" name="Google Shape;218;p16"/>
            <p:cNvCxnSpPr/>
            <p:nvPr/>
          </p:nvCxnSpPr>
          <p:spPr>
            <a:xfrm>
              <a:off x="8360493" y="5430979"/>
              <a:ext cx="0" cy="244885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9" name="Google Shape;219;p16"/>
            <p:cNvSpPr txBox="1"/>
            <p:nvPr/>
          </p:nvSpPr>
          <p:spPr>
            <a:xfrm>
              <a:off x="7813404" y="5675904"/>
              <a:ext cx="1094105" cy="275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Script Area</a:t>
              </a:r>
              <a:endParaRPr/>
            </a:p>
          </p:txBody>
        </p:sp>
        <p:sp>
          <p:nvSpPr>
            <p:cNvPr id="220" name="Google Shape;220;p16"/>
            <p:cNvSpPr txBox="1"/>
            <p:nvPr/>
          </p:nvSpPr>
          <p:spPr>
            <a:xfrm>
              <a:off x="6730729" y="5904504"/>
              <a:ext cx="345821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ark Pro" panose="020B0504020201010104" pitchFamily="34" charset="0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6268449" y="1123791"/>
              <a:ext cx="3773170" cy="4305097"/>
            </a:xfrm>
            <a:prstGeom prst="rect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16"/>
          <p:cNvGrpSpPr/>
          <p:nvPr/>
        </p:nvGrpSpPr>
        <p:grpSpPr>
          <a:xfrm>
            <a:off x="1532904" y="513203"/>
            <a:ext cx="8510547" cy="582226"/>
            <a:chOff x="1534313" y="511550"/>
            <a:chExt cx="8497922" cy="582317"/>
          </a:xfrm>
        </p:grpSpPr>
        <p:sp>
          <p:nvSpPr>
            <p:cNvPr id="223" name="Google Shape;223;p16"/>
            <p:cNvSpPr/>
            <p:nvPr/>
          </p:nvSpPr>
          <p:spPr>
            <a:xfrm>
              <a:off x="2329475" y="823911"/>
              <a:ext cx="7702760" cy="269956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16"/>
            <p:cNvCxnSpPr>
              <a:cxnSpLocks/>
              <a:stCxn id="223" idx="1"/>
              <a:endCxn id="225" idx="2"/>
            </p:cNvCxnSpPr>
            <p:nvPr/>
          </p:nvCxnSpPr>
          <p:spPr>
            <a:xfrm rot="10800000">
              <a:off x="1984174" y="810208"/>
              <a:ext cx="345302" cy="148681"/>
            </a:xfrm>
            <a:prstGeom prst="bentConnector2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5" name="Google Shape;225;p16"/>
            <p:cNvSpPr txBox="1"/>
            <p:nvPr/>
          </p:nvSpPr>
          <p:spPr>
            <a:xfrm>
              <a:off x="1534313" y="534575"/>
              <a:ext cx="899718" cy="275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Menu bar</a:t>
              </a:r>
              <a:endParaRPr dirty="0"/>
            </a:p>
          </p:txBody>
        </p:sp>
        <p:sp>
          <p:nvSpPr>
            <p:cNvPr id="226" name="Google Shape;226;p16"/>
            <p:cNvSpPr txBox="1"/>
            <p:nvPr/>
          </p:nvSpPr>
          <p:spPr>
            <a:xfrm>
              <a:off x="2353502" y="511550"/>
              <a:ext cx="6740701" cy="260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1"/>
                  </a:solidFill>
                  <a:latin typeface="Mark Pro" panose="020B0504020201010104" pitchFamily="34" charset="0"/>
                  <a:sym typeface="Arial"/>
                </a:rPr>
                <a:t>Select language, open new file or save file, find example programs or help documents, etc. </a:t>
              </a:r>
              <a:endParaRPr dirty="0">
                <a:latin typeface="Mark Pro" panose="020B0504020201010104" pitchFamily="34" charset="0"/>
              </a:endParaRPr>
            </a:p>
          </p:txBody>
        </p:sp>
      </p:grpSp>
      <p:grpSp>
        <p:nvGrpSpPr>
          <p:cNvPr id="227" name="Google Shape;227;p16"/>
          <p:cNvGrpSpPr/>
          <p:nvPr/>
        </p:nvGrpSpPr>
        <p:grpSpPr>
          <a:xfrm>
            <a:off x="648335" y="1122828"/>
            <a:ext cx="3378835" cy="5346600"/>
            <a:chOff x="-2315" y="1123571"/>
            <a:chExt cx="4983401" cy="5346621"/>
          </a:xfrm>
        </p:grpSpPr>
        <p:sp>
          <p:nvSpPr>
            <p:cNvPr id="228" name="Google Shape;228;p16"/>
            <p:cNvSpPr/>
            <p:nvPr/>
          </p:nvSpPr>
          <p:spPr>
            <a:xfrm>
              <a:off x="2512331" y="1123571"/>
              <a:ext cx="2468755" cy="434453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" name="Google Shape;229;p16"/>
            <p:cNvCxnSpPr/>
            <p:nvPr/>
          </p:nvCxnSpPr>
          <p:spPr>
            <a:xfrm flipH="1">
              <a:off x="1858765" y="5172042"/>
              <a:ext cx="631761" cy="422199"/>
            </a:xfrm>
            <a:prstGeom prst="bentConnector2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0" name="Google Shape;230;p16"/>
            <p:cNvSpPr txBox="1"/>
            <p:nvPr/>
          </p:nvSpPr>
          <p:spPr>
            <a:xfrm>
              <a:off x="1162758" y="5594475"/>
              <a:ext cx="1456340" cy="2755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Stage Area </a:t>
              </a:r>
              <a:endParaRPr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6"/>
            <p:cNvSpPr txBox="1"/>
            <p:nvPr/>
          </p:nvSpPr>
          <p:spPr>
            <a:xfrm>
              <a:off x="-2315" y="5870066"/>
              <a:ext cx="3786486" cy="60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-US" altLang="zh-CN" sz="1100" dirty="0">
                  <a:solidFill>
                    <a:schemeClr val="dk1"/>
                  </a:solidFill>
                  <a:latin typeface="Mark Pro" panose="020B0504020201010104" pitchFamily="34" charset="0"/>
                </a:rPr>
                <a:t>View project stage, customize sprites and backgrounds, connect </a:t>
              </a:r>
              <a:r>
                <a:rPr lang="en-US" altLang="zh-CN" sz="1100" dirty="0" err="1">
                  <a:solidFill>
                    <a:schemeClr val="dk1"/>
                  </a:solidFill>
                  <a:latin typeface="Mark Pro" panose="020B0504020201010104" pitchFamily="34" charset="0"/>
                </a:rPr>
                <a:t>Makeblock</a:t>
              </a:r>
              <a:r>
                <a:rPr lang="en-US" altLang="zh-CN" sz="1100" dirty="0">
                  <a:solidFill>
                    <a:schemeClr val="dk1"/>
                  </a:solidFill>
                  <a:latin typeface="Mark Pro" panose="020B0504020201010104" pitchFamily="34" charset="0"/>
                </a:rPr>
                <a:t> devices</a:t>
              </a:r>
              <a:endParaRPr sz="1100" dirty="0">
                <a:solidFill>
                  <a:schemeClr val="dk1"/>
                </a:solidFill>
                <a:latin typeface="Mark Pro" panose="020B0504020201010104" pitchFamily="34" charset="0"/>
              </a:endParaRPr>
            </a:p>
          </p:txBody>
        </p:sp>
      </p:grpSp>
      <p:grpSp>
        <p:nvGrpSpPr>
          <p:cNvPr id="232" name="Google Shape;232;p16"/>
          <p:cNvGrpSpPr/>
          <p:nvPr/>
        </p:nvGrpSpPr>
        <p:grpSpPr>
          <a:xfrm>
            <a:off x="3520899" y="1123791"/>
            <a:ext cx="3209925" cy="5280757"/>
            <a:chOff x="4481019" y="1112361"/>
            <a:chExt cx="3209925" cy="5280757"/>
          </a:xfrm>
        </p:grpSpPr>
        <p:sp>
          <p:nvSpPr>
            <p:cNvPr id="233" name="Google Shape;233;p16"/>
            <p:cNvSpPr/>
            <p:nvPr/>
          </p:nvSpPr>
          <p:spPr>
            <a:xfrm>
              <a:off x="5018865" y="1112361"/>
              <a:ext cx="2134235" cy="4344520"/>
            </a:xfrm>
            <a:prstGeom prst="rect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" name="Google Shape;234;p16"/>
            <p:cNvCxnSpPr/>
            <p:nvPr/>
          </p:nvCxnSpPr>
          <p:spPr>
            <a:xfrm>
              <a:off x="5950810" y="5457198"/>
              <a:ext cx="0" cy="260756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5" name="Google Shape;235;p16"/>
            <p:cNvSpPr txBox="1"/>
            <p:nvPr/>
          </p:nvSpPr>
          <p:spPr>
            <a:xfrm>
              <a:off x="5403040" y="5717866"/>
              <a:ext cx="1094740" cy="275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Block Area</a:t>
              </a:r>
              <a:r>
                <a:rPr lang="en-US" sz="12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6"/>
            <p:cNvSpPr txBox="1"/>
            <p:nvPr/>
          </p:nvSpPr>
          <p:spPr>
            <a:xfrm>
              <a:off x="4481019" y="5962271"/>
              <a:ext cx="3209925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zh-CN" sz="1100" dirty="0">
                  <a:solidFill>
                    <a:schemeClr val="dk1"/>
                  </a:solidFill>
                  <a:latin typeface="Mark Pro" panose="020B0504020201010104" pitchFamily="34" charset="0"/>
                </a:rPr>
                <a:t>Library of programming blocks sorted by color-coded categories.</a:t>
              </a:r>
              <a:endParaRPr lang="zh-CN" altLang="zh-CN" sz="1100" dirty="0">
                <a:solidFill>
                  <a:schemeClr val="dk1"/>
                </a:solidFill>
                <a:latin typeface="Mark Pro" panose="020B0504020201010104" pitchFamily="34" charset="0"/>
              </a:endParaRPr>
            </a:p>
          </p:txBody>
        </p:sp>
      </p:grpSp>
      <p:pic>
        <p:nvPicPr>
          <p:cNvPr id="237" name="Google Shape;2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F94422-F0FA-4F66-B2AB-250B07BBB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339" y="5867091"/>
            <a:ext cx="3774302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dirty="0">
                <a:solidFill>
                  <a:schemeClr val="dk1"/>
                </a:solidFill>
                <a:latin typeface="Mark Pro" panose="020B0504020201010104" pitchFamily="34" charset="0"/>
              </a:rPr>
              <a:t>Drag the programming blocks to this area and arrange them to control the performance in the Stage Area.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/>
        </p:nvSpPr>
        <p:spPr>
          <a:xfrm>
            <a:off x="739634" y="604437"/>
            <a:ext cx="23800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Tasks</a:t>
            </a:r>
            <a:endParaRPr dirty="0">
              <a:latin typeface="Mark Pro" panose="020B0504020201010104" pitchFamily="34" charset="0"/>
            </a:endParaRPr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40" y="1418590"/>
            <a:ext cx="7807325" cy="452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p20">
            <a:extLst>
              <a:ext uri="{FF2B5EF4-FFF2-40B4-BE49-F238E27FC236}">
                <a16:creationId xmlns:a16="http://schemas.microsoft.com/office/drawing/2014/main" id="{29553178-671D-914D-9700-EF2A5DBE3565}"/>
              </a:ext>
            </a:extLst>
          </p:cNvPr>
          <p:cNvSpPr/>
          <p:nvPr/>
        </p:nvSpPr>
        <p:spPr>
          <a:xfrm>
            <a:off x="864263" y="2058885"/>
            <a:ext cx="10457018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Step 1: </a:t>
            </a:r>
            <a:r>
              <a:rPr lang="en-US" sz="21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Find                in the menu bar, select         </a:t>
            </a:r>
            <a:r>
              <a:rPr lang="en-US" sz="2100" dirty="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	 .</a:t>
            </a:r>
          </a:p>
        </p:txBody>
      </p:sp>
      <p:sp>
        <p:nvSpPr>
          <p:cNvPr id="260" name="Google Shape;260;p19"/>
          <p:cNvSpPr txBox="1"/>
          <p:nvPr/>
        </p:nvSpPr>
        <p:spPr>
          <a:xfrm>
            <a:off x="828675" y="671939"/>
            <a:ext cx="1052988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Programming Practice: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Moving Panda</a:t>
            </a:r>
          </a:p>
        </p:txBody>
      </p:sp>
      <p:sp>
        <p:nvSpPr>
          <p:cNvPr id="262" name="Google Shape;262;p19"/>
          <p:cNvSpPr/>
          <p:nvPr/>
        </p:nvSpPr>
        <p:spPr>
          <a:xfrm>
            <a:off x="0" y="70485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5;p20">
            <a:extLst>
              <a:ext uri="{FF2B5EF4-FFF2-40B4-BE49-F238E27FC236}">
                <a16:creationId xmlns:a16="http://schemas.microsoft.com/office/drawing/2014/main" id="{CD65F1DD-A96A-6F4A-BCB3-4DF856259C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6144" y="2126440"/>
            <a:ext cx="951230" cy="49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6;p20">
            <a:extLst>
              <a:ext uri="{FF2B5EF4-FFF2-40B4-BE49-F238E27FC236}">
                <a16:creationId xmlns:a16="http://schemas.microsoft.com/office/drawing/2014/main" id="{DCD4ACE7-60D4-E040-AC8F-31D8A00480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596" y="2169461"/>
            <a:ext cx="821763" cy="41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5;p21">
            <a:extLst>
              <a:ext uri="{FF2B5EF4-FFF2-40B4-BE49-F238E27FC236}">
                <a16:creationId xmlns:a16="http://schemas.microsoft.com/office/drawing/2014/main" id="{B0C19EBC-F440-954D-A98E-0371420FA59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82900" y="2871926"/>
            <a:ext cx="6917511" cy="344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p20">
            <a:extLst>
              <a:ext uri="{FF2B5EF4-FFF2-40B4-BE49-F238E27FC236}">
                <a16:creationId xmlns:a16="http://schemas.microsoft.com/office/drawing/2014/main" id="{29553178-671D-914D-9700-EF2A5DBE3565}"/>
              </a:ext>
            </a:extLst>
          </p:cNvPr>
          <p:cNvSpPr/>
          <p:nvPr/>
        </p:nvSpPr>
        <p:spPr>
          <a:xfrm>
            <a:off x="803650" y="1281795"/>
            <a:ext cx="5976419" cy="15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525252"/>
                </a:solidFill>
                <a:latin typeface="Mark Pro" panose="020B0504020201010104" pitchFamily="34" charset="0"/>
              </a:rPr>
              <a:t>Step 2:</a:t>
            </a:r>
            <a:r>
              <a:rPr lang="en-US" sz="2100" dirty="0">
                <a:solidFill>
                  <a:srgbClr val="525252"/>
                </a:solidFill>
                <a:latin typeface="Mark Pro" panose="020B0504020201010104" pitchFamily="34" charset="0"/>
              </a:rPr>
              <a:t> Click the </a:t>
            </a:r>
            <a:r>
              <a:rPr lang="en-US" sz="2100" b="1" dirty="0">
                <a:solidFill>
                  <a:srgbClr val="525252"/>
                </a:solidFill>
                <a:latin typeface="Mark Pro" panose="020B0504020201010104" pitchFamily="34" charset="0"/>
              </a:rPr>
              <a:t>Sprites</a:t>
            </a:r>
            <a:r>
              <a:rPr lang="en-US" sz="2100" dirty="0">
                <a:solidFill>
                  <a:srgbClr val="525252"/>
                </a:solidFill>
                <a:latin typeface="Mark Pro" panose="020B0504020201010104" pitchFamily="34" charset="0"/>
              </a:rPr>
              <a:t> tab in the Stage Area to ensure that our program is added to the Panda sprite. </a:t>
            </a:r>
            <a:endParaRPr sz="2100" b="1" dirty="0">
              <a:solidFill>
                <a:srgbClr val="525252"/>
              </a:solidFill>
              <a:latin typeface="Mark Pro" panose="020B0504020201010104" pitchFamily="34" charset="0"/>
              <a:sym typeface="Arial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0" y="70485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6.png">
            <a:extLst>
              <a:ext uri="{FF2B5EF4-FFF2-40B4-BE49-F238E27FC236}">
                <a16:creationId xmlns:a16="http://schemas.microsoft.com/office/drawing/2014/main" id="{1EB9FCB2-5569-DD4E-8C40-5ADAEB6F8B7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85390" y="1281796"/>
            <a:ext cx="3662224" cy="45370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70713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p20">
            <a:extLst>
              <a:ext uri="{FF2B5EF4-FFF2-40B4-BE49-F238E27FC236}">
                <a16:creationId xmlns:a16="http://schemas.microsoft.com/office/drawing/2014/main" id="{29553178-671D-914D-9700-EF2A5DBE3565}"/>
              </a:ext>
            </a:extLst>
          </p:cNvPr>
          <p:cNvSpPr/>
          <p:nvPr/>
        </p:nvSpPr>
        <p:spPr>
          <a:xfrm>
            <a:off x="864263" y="760106"/>
            <a:ext cx="10687927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525252"/>
                </a:solidFill>
                <a:latin typeface="Mark Pro" panose="020B0504020201010104" pitchFamily="34" charset="0"/>
              </a:rPr>
              <a:t>Step 3:</a:t>
            </a:r>
            <a:r>
              <a:rPr lang="en-US" sz="2100" dirty="0">
                <a:solidFill>
                  <a:srgbClr val="525252"/>
                </a:solidFill>
                <a:latin typeface="Mark Pro" panose="020B0504020201010104" pitchFamily="34" charset="0"/>
              </a:rPr>
              <a:t> Find and select 	 from the Block Area.</a:t>
            </a:r>
          </a:p>
          <a:p>
            <a:pPr lvl="2">
              <a:lnSpc>
                <a:spcPct val="150000"/>
              </a:lnSpc>
            </a:pPr>
            <a:r>
              <a:rPr lang="en-US" sz="21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	 Click the		and drag it to the Script Area and the release it.</a:t>
            </a:r>
            <a:endParaRPr sz="2100" dirty="0">
              <a:solidFill>
                <a:srgbClr val="525252"/>
              </a:solidFill>
              <a:latin typeface="Mark Pro" panose="020B0504020201010104" pitchFamily="34" charset="0"/>
              <a:sym typeface="Arial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0" y="70485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93;p22">
            <a:extLst>
              <a:ext uri="{FF2B5EF4-FFF2-40B4-BE49-F238E27FC236}">
                <a16:creationId xmlns:a16="http://schemas.microsoft.com/office/drawing/2014/main" id="{8A4DA6C6-FCF5-BD49-A152-2E2F0216BF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5057" y="663455"/>
            <a:ext cx="711815" cy="6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94;p22">
            <a:extLst>
              <a:ext uri="{FF2B5EF4-FFF2-40B4-BE49-F238E27FC236}">
                <a16:creationId xmlns:a16="http://schemas.microsoft.com/office/drawing/2014/main" id="{F1FB3E33-0EDB-4A4B-A343-0ED9880E2C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2019" y="1281797"/>
            <a:ext cx="1386879" cy="6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4;p23">
            <a:extLst>
              <a:ext uri="{FF2B5EF4-FFF2-40B4-BE49-F238E27FC236}">
                <a16:creationId xmlns:a16="http://schemas.microsoft.com/office/drawing/2014/main" id="{D2281A1B-EB30-054D-8039-C325D1F59EA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34038" y="2182091"/>
            <a:ext cx="7194880" cy="3971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36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4;p20">
            <a:extLst>
              <a:ext uri="{FF2B5EF4-FFF2-40B4-BE49-F238E27FC236}">
                <a16:creationId xmlns:a16="http://schemas.microsoft.com/office/drawing/2014/main" id="{29553178-671D-914D-9700-EF2A5DBE3565}"/>
              </a:ext>
            </a:extLst>
          </p:cNvPr>
          <p:cNvSpPr/>
          <p:nvPr/>
        </p:nvSpPr>
        <p:spPr>
          <a:xfrm>
            <a:off x="864263" y="777502"/>
            <a:ext cx="10687927" cy="15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525252"/>
                </a:solidFill>
                <a:latin typeface="Mark Pro" panose="020B0504020201010104" pitchFamily="34" charset="0"/>
              </a:rPr>
              <a:t>Step 4:</a:t>
            </a:r>
            <a:r>
              <a:rPr lang="en-US" sz="2100" dirty="0">
                <a:solidFill>
                  <a:srgbClr val="525252"/>
                </a:solidFill>
                <a:latin typeface="Mark Pro" panose="020B0504020201010104" pitchFamily="34" charset="0"/>
              </a:rPr>
              <a:t> Find and select 	 from the Block Area.</a:t>
            </a:r>
          </a:p>
          <a:p>
            <a:pPr lvl="2">
              <a:lnSpc>
                <a:spcPct val="150000"/>
              </a:lnSpc>
            </a:pPr>
            <a:r>
              <a:rPr lang="en-US" sz="21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	Click the		and drag it to the Script Area and attach it beneath the 		block.</a:t>
            </a:r>
            <a:endParaRPr sz="2100" dirty="0">
              <a:solidFill>
                <a:srgbClr val="525252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11" name="Google Shape;294;p22">
            <a:extLst>
              <a:ext uri="{FF2B5EF4-FFF2-40B4-BE49-F238E27FC236}">
                <a16:creationId xmlns:a16="http://schemas.microsoft.com/office/drawing/2014/main" id="{F454B515-55E7-CB4E-B871-C0FEE360E0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957" y="1718689"/>
            <a:ext cx="1386879" cy="6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23">
            <a:extLst>
              <a:ext uri="{FF2B5EF4-FFF2-40B4-BE49-F238E27FC236}">
                <a16:creationId xmlns:a16="http://schemas.microsoft.com/office/drawing/2014/main" id="{ADBEAE2E-97C6-1C44-85F7-1A27C31D7C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1033" y="620866"/>
            <a:ext cx="711815" cy="6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9"/>
          <p:cNvSpPr/>
          <p:nvPr/>
        </p:nvSpPr>
        <p:spPr>
          <a:xfrm>
            <a:off x="0" y="70485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2;p23">
            <a:extLst>
              <a:ext uri="{FF2B5EF4-FFF2-40B4-BE49-F238E27FC236}">
                <a16:creationId xmlns:a16="http://schemas.microsoft.com/office/drawing/2014/main" id="{85CA0B78-CD23-0044-B06D-C423CC0EEA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23888" y="1310426"/>
            <a:ext cx="1461520" cy="5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3;p24">
            <a:extLst>
              <a:ext uri="{FF2B5EF4-FFF2-40B4-BE49-F238E27FC236}">
                <a16:creationId xmlns:a16="http://schemas.microsoft.com/office/drawing/2014/main" id="{5778AB0F-6024-1D43-BD32-20A2B136FE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5923" y="2410074"/>
            <a:ext cx="6640153" cy="3901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045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4"/>
          <p:cNvGrpSpPr/>
          <p:nvPr/>
        </p:nvGrpSpPr>
        <p:grpSpPr>
          <a:xfrm>
            <a:off x="850186" y="759246"/>
            <a:ext cx="10491628" cy="1061789"/>
            <a:chOff x="660652" y="811126"/>
            <a:chExt cx="10794698" cy="1061789"/>
          </a:xfrm>
        </p:grpSpPr>
        <p:sp>
          <p:nvSpPr>
            <p:cNvPr id="311" name="Google Shape;311;p24"/>
            <p:cNvSpPr/>
            <p:nvPr/>
          </p:nvSpPr>
          <p:spPr>
            <a:xfrm>
              <a:off x="660652" y="811126"/>
              <a:ext cx="10794698" cy="106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dirty="0">
                  <a:solidFill>
                    <a:srgbClr val="525252"/>
                  </a:solidFill>
                  <a:latin typeface="Mark Pro" panose="020B0504020201010104" pitchFamily="34" charset="0"/>
                  <a:sym typeface="Arial"/>
                </a:rPr>
                <a:t>Step 5: </a:t>
              </a:r>
              <a:r>
                <a:rPr lang="en-US" sz="2100" dirty="0">
                  <a:solidFill>
                    <a:srgbClr val="525252"/>
                  </a:solidFill>
                  <a:latin typeface="Mark Pro" panose="020B0504020201010104" pitchFamily="34" charset="0"/>
                  <a:sym typeface="Arial"/>
                </a:rPr>
                <a:t>Click the  	in the Stage Area to run the program and observe the </a:t>
              </a:r>
              <a:r>
                <a:rPr lang="en-US" sz="2100" dirty="0">
                  <a:solidFill>
                    <a:srgbClr val="525252"/>
                  </a:solidFill>
                  <a:latin typeface="Mark Pro" panose="020B0504020201010104" pitchFamily="34" charset="0"/>
                </a:rPr>
                <a:t>animation in the stage</a:t>
              </a:r>
              <a:r>
                <a:rPr lang="en-US" sz="2100" dirty="0">
                  <a:solidFill>
                    <a:srgbClr val="525252"/>
                  </a:solidFill>
                  <a:latin typeface="Mark Pro" panose="020B0504020201010104" pitchFamily="34" charset="0"/>
                  <a:sym typeface="Arial"/>
                </a:rPr>
                <a:t>.</a:t>
              </a:r>
              <a:endParaRPr sz="21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endParaRPr>
            </a:p>
          </p:txBody>
        </p:sp>
        <p:pic>
          <p:nvPicPr>
            <p:cNvPr id="312" name="Google Shape;312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42332" y="874020"/>
              <a:ext cx="481371" cy="46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BFF489D-D6F3-477B-8A1C-4EEBB53F2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04" y="2160301"/>
            <a:ext cx="6610350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5">
            <a:extLst>
              <a:ext uri="{FF2B5EF4-FFF2-40B4-BE49-F238E27FC236}">
                <a16:creationId xmlns:a16="http://schemas.microsoft.com/office/drawing/2014/main" id="{92552756-D9CA-D547-A718-94F9D45FD399}"/>
              </a:ext>
            </a:extLst>
          </p:cNvPr>
          <p:cNvSpPr/>
          <p:nvPr/>
        </p:nvSpPr>
        <p:spPr>
          <a:xfrm>
            <a:off x="4008328" y="1741118"/>
            <a:ext cx="5774500" cy="267919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Mark Pro" panose="020B0504020201010104" pitchFamily="34" charset="0"/>
                <a:sym typeface="Arial"/>
              </a:rPr>
              <a:t>Review</a:t>
            </a:r>
            <a:endParaRPr sz="6600" b="1" dirty="0">
              <a:solidFill>
                <a:schemeClr val="lt1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335" name="Google Shape;33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8"/>
          <p:cNvGrpSpPr/>
          <p:nvPr/>
        </p:nvGrpSpPr>
        <p:grpSpPr>
          <a:xfrm>
            <a:off x="2550179" y="3028673"/>
            <a:ext cx="6266306" cy="2043489"/>
            <a:chOff x="3169858" y="2579774"/>
            <a:chExt cx="4379096" cy="2043489"/>
          </a:xfrm>
        </p:grpSpPr>
        <p:sp>
          <p:nvSpPr>
            <p:cNvPr id="344" name="Google Shape;344;p28"/>
            <p:cNvSpPr/>
            <p:nvPr/>
          </p:nvSpPr>
          <p:spPr>
            <a:xfrm>
              <a:off x="3169858" y="2579774"/>
              <a:ext cx="1879494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525252"/>
                  </a:solidFill>
                  <a:latin typeface="Mark Pro" panose="020B0504020201010104" pitchFamily="34" charset="0"/>
                  <a:sym typeface="Arial"/>
                </a:rPr>
                <a:t>A. Block area </a:t>
              </a:r>
              <a:endParaRPr dirty="0">
                <a:latin typeface="Mark Pro" panose="020B0504020201010104" pitchFamily="34" charset="0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48718" y="2579775"/>
              <a:ext cx="1879494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>
                <a:lnSpc>
                  <a:spcPct val="150000"/>
                </a:lnSpc>
                <a:buFont typeface="Arial"/>
                <a:buNone/>
              </a:pPr>
              <a:r>
                <a:rPr lang="en-US" sz="2800" b="1" dirty="0">
                  <a:solidFill>
                    <a:srgbClr val="525252"/>
                  </a:solidFill>
                  <a:latin typeface="Mark Pro" panose="020B0504020201010104" pitchFamily="34" charset="0"/>
                </a:rPr>
                <a:t>B. Script area </a:t>
              </a:r>
              <a:endParaRPr sz="2800" b="1" dirty="0">
                <a:solidFill>
                  <a:srgbClr val="525252"/>
                </a:solidFill>
                <a:latin typeface="Mark Pro" panose="020B0504020201010104" pitchFamily="34" charset="0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169858" y="3884639"/>
              <a:ext cx="1879494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rgbClr val="525252"/>
                  </a:solidFill>
                  <a:latin typeface="Mark Pro" panose="020B0504020201010104" pitchFamily="34" charset="0"/>
                </a:rPr>
                <a:t>C. Menu Bar</a:t>
              </a:r>
              <a:endParaRPr sz="2800" b="1" dirty="0">
                <a:solidFill>
                  <a:srgbClr val="525252"/>
                </a:solidFill>
                <a:latin typeface="Mark Pro" panose="020B0504020201010104" pitchFamily="34" charset="0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5669460" y="3884640"/>
              <a:ext cx="1879494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rgbClr val="525252"/>
                  </a:solidFill>
                  <a:latin typeface="Mark Pro" panose="020B0504020201010104" pitchFamily="34" charset="0"/>
                </a:rPr>
                <a:t>D. Stage area</a:t>
              </a:r>
              <a:endParaRPr sz="2800" b="1" dirty="0">
                <a:solidFill>
                  <a:srgbClr val="525252"/>
                </a:solidFill>
                <a:latin typeface="Mark Pro" panose="020B0504020201010104" pitchFamily="34" charset="0"/>
              </a:endParaRPr>
            </a:p>
          </p:txBody>
        </p:sp>
      </p:grpSp>
      <p:pic>
        <p:nvPicPr>
          <p:cNvPr id="348" name="Google Shape;34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4;p29">
            <a:extLst>
              <a:ext uri="{FF2B5EF4-FFF2-40B4-BE49-F238E27FC236}">
                <a16:creationId xmlns:a16="http://schemas.microsoft.com/office/drawing/2014/main" id="{4FBB1564-8232-8C42-BBB0-EC1EEDDC1F6D}"/>
              </a:ext>
            </a:extLst>
          </p:cNvPr>
          <p:cNvSpPr/>
          <p:nvPr/>
        </p:nvSpPr>
        <p:spPr>
          <a:xfrm>
            <a:off x="1513051" y="901728"/>
            <a:ext cx="8368224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1. </a:t>
            </a:r>
            <a:r>
              <a:rPr lang="en-US" sz="28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What’s the name of the area displaying the game interface when playing </a:t>
            </a:r>
            <a:r>
              <a:rPr lang="en-US" sz="2800" b="1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Space Adventures</a:t>
            </a:r>
            <a:r>
              <a:rPr lang="en-US" sz="28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?</a:t>
            </a:r>
            <a:endParaRPr sz="2800" dirty="0">
              <a:solidFill>
                <a:srgbClr val="525252"/>
              </a:solidFill>
              <a:latin typeface="Mark Pro" panose="020B05040202010101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4235" y="2710159"/>
            <a:ext cx="4159623" cy="33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 rot="10800000" flipH="1">
            <a:off x="1524001" y="1517523"/>
            <a:ext cx="5289176" cy="2891611"/>
          </a:xfrm>
          <a:prstGeom prst="wedgeRoundRectCallout">
            <a:avLst>
              <a:gd name="adj1" fmla="val 60100"/>
              <a:gd name="adj2" fmla="val -38120"/>
              <a:gd name="adj3" fmla="val 16667"/>
            </a:avLst>
          </a:prstGeom>
          <a:solidFill>
            <a:schemeClr val="lt1"/>
          </a:solidFill>
          <a:ln w="762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1506684" y="1947665"/>
            <a:ext cx="52891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In future lessons,</a:t>
            </a:r>
            <a:endParaRPr dirty="0">
              <a:latin typeface="Mark Pro" panose="020B05040202010101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we will study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programming together!</a:t>
            </a:r>
            <a:endParaRPr sz="2800" b="0" i="0" u="none" strike="noStrike" cap="none" dirty="0">
              <a:solidFill>
                <a:srgbClr val="525252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9"/>
          <p:cNvGrpSpPr/>
          <p:nvPr/>
        </p:nvGrpSpPr>
        <p:grpSpPr>
          <a:xfrm>
            <a:off x="3188807" y="2965109"/>
            <a:ext cx="5313564" cy="1967679"/>
            <a:chOff x="3169858" y="2617680"/>
            <a:chExt cx="3713289" cy="1967679"/>
          </a:xfrm>
        </p:grpSpPr>
        <p:sp>
          <p:nvSpPr>
            <p:cNvPr id="356" name="Google Shape;356;p29"/>
            <p:cNvSpPr/>
            <p:nvPr/>
          </p:nvSpPr>
          <p:spPr>
            <a:xfrm>
              <a:off x="3169858" y="2617680"/>
              <a:ext cx="1234429" cy="662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A. </a:t>
              </a:r>
              <a:endParaRPr sz="2800" b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5648718" y="2617681"/>
              <a:ext cx="1234429" cy="662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B. </a:t>
              </a:r>
              <a:endParaRPr sz="2800" b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169858" y="3922549"/>
              <a:ext cx="1234429" cy="662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C. </a:t>
              </a:r>
              <a:endParaRPr sz="2800" b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5669460" y="3922548"/>
              <a:ext cx="1138918" cy="662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25252"/>
                  </a:solidFill>
                  <a:latin typeface="Arial"/>
                  <a:ea typeface="Arial"/>
                  <a:cs typeface="Arial"/>
                  <a:sym typeface="Arial"/>
                </a:rPr>
                <a:t>D.  </a:t>
              </a:r>
              <a:endParaRPr sz="2800" b="1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" name="Google Shape;3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9419" y="3056498"/>
            <a:ext cx="587844" cy="57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9419" y="4348282"/>
            <a:ext cx="576958" cy="56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1756" y="3058545"/>
            <a:ext cx="604173" cy="62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0871" y="4288409"/>
            <a:ext cx="625945" cy="62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4;p29">
            <a:extLst>
              <a:ext uri="{FF2B5EF4-FFF2-40B4-BE49-F238E27FC236}">
                <a16:creationId xmlns:a16="http://schemas.microsoft.com/office/drawing/2014/main" id="{E4756E95-55B5-1B45-95B4-8CDE91D9BED6}"/>
              </a:ext>
            </a:extLst>
          </p:cNvPr>
          <p:cNvSpPr/>
          <p:nvPr/>
        </p:nvSpPr>
        <p:spPr>
          <a:xfrm>
            <a:off x="1513051" y="1190257"/>
            <a:ext cx="785214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525252"/>
                </a:solidFill>
                <a:latin typeface="Mark Pro" panose="020B0504020201010104" pitchFamily="34" charset="0"/>
              </a:rPr>
              <a:t>2. What is the button to start the program in </a:t>
            </a:r>
            <a:r>
              <a:rPr lang="en-US" sz="2800" b="1" dirty="0">
                <a:solidFill>
                  <a:srgbClr val="525252"/>
                </a:solidFill>
                <a:latin typeface="Mark Pro" panose="020B0504020201010104" pitchFamily="34" charset="0"/>
              </a:rPr>
              <a:t>Space Adventures</a:t>
            </a:r>
            <a:r>
              <a:rPr lang="en-US" sz="2800" dirty="0">
                <a:solidFill>
                  <a:srgbClr val="525252"/>
                </a:solidFill>
                <a:latin typeface="Mark Pro" panose="020B0504020201010104" pitchFamily="34" charset="0"/>
              </a:rPr>
              <a:t>?</a:t>
            </a:r>
            <a:endParaRPr sz="28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1429650" y="2673824"/>
            <a:ext cx="93327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0055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Programming is limited to building blocks.</a:t>
            </a:r>
            <a:endParaRPr sz="1800" dirty="0">
              <a:latin typeface="Mark Pro" panose="020B0504020201010104" pitchFamily="34" charset="0"/>
            </a:endParaRPr>
          </a:p>
          <a:p>
            <a:pPr marL="80055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Programming is the process of splicing the instructions that the computer can understand in a certain order.</a:t>
            </a:r>
            <a:endParaRPr sz="1800" dirty="0">
              <a:latin typeface="Mark Pro" panose="020B0504020201010104" pitchFamily="34" charset="0"/>
            </a:endParaRPr>
          </a:p>
          <a:p>
            <a:pPr marL="80055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Apps in mobile phones are developed by programming.</a:t>
            </a:r>
            <a:endParaRPr sz="1800" dirty="0">
              <a:latin typeface="Mark Pro" panose="020B0504020201010104" pitchFamily="34" charset="0"/>
            </a:endParaRPr>
          </a:p>
          <a:p>
            <a:pPr marL="80055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Various games can be developed by programming. </a:t>
            </a:r>
            <a:endParaRPr sz="1800" dirty="0">
              <a:latin typeface="Mark Pro" panose="020B0504020201010104" pitchFamily="34" charset="0"/>
            </a:endParaRPr>
          </a:p>
        </p:txBody>
      </p:sp>
      <p:pic>
        <p:nvPicPr>
          <p:cNvPr id="372" name="Google Shape;3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4;p29">
            <a:extLst>
              <a:ext uri="{FF2B5EF4-FFF2-40B4-BE49-F238E27FC236}">
                <a16:creationId xmlns:a16="http://schemas.microsoft.com/office/drawing/2014/main" id="{86FF57BD-6CBE-E945-B5DB-C774ACA90040}"/>
              </a:ext>
            </a:extLst>
          </p:cNvPr>
          <p:cNvSpPr/>
          <p:nvPr/>
        </p:nvSpPr>
        <p:spPr>
          <a:xfrm>
            <a:off x="1513051" y="1190257"/>
            <a:ext cx="785214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525252"/>
                </a:solidFill>
                <a:latin typeface="Mark Pro" panose="020B0504020201010104" pitchFamily="34" charset="0"/>
                <a:sym typeface="Arial"/>
              </a:rPr>
              <a:t>2. </a:t>
            </a:r>
            <a:r>
              <a:rPr lang="en-US" sz="2800" dirty="0">
                <a:solidFill>
                  <a:srgbClr val="525252"/>
                </a:solidFill>
                <a:latin typeface="Mark Pro" panose="020B0504020201010104" pitchFamily="34" charset="0"/>
              </a:rPr>
              <a:t>Which of the following options is wrong about programming?</a:t>
            </a:r>
            <a:endParaRPr sz="2800" dirty="0">
              <a:solidFill>
                <a:srgbClr val="525252"/>
              </a:solidFill>
              <a:latin typeface="Mark Pro" panose="020B05040202010101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Mark Pro" panose="020B0504020201010104" pitchFamily="34" charset="0"/>
                <a:sym typeface="Arial"/>
              </a:rPr>
              <a:t>Thank you!</a:t>
            </a:r>
            <a:endParaRPr sz="6600" b="1" dirty="0">
              <a:solidFill>
                <a:schemeClr val="lt1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4235" y="2710159"/>
            <a:ext cx="4159623" cy="33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 rot="10800000" flipH="1">
            <a:off x="1524001" y="1517523"/>
            <a:ext cx="5289176" cy="2891611"/>
          </a:xfrm>
          <a:prstGeom prst="wedgeRoundRectCallout">
            <a:avLst>
              <a:gd name="adj1" fmla="val 60100"/>
              <a:gd name="adj2" fmla="val -38120"/>
              <a:gd name="adj3" fmla="val 16667"/>
            </a:avLst>
          </a:prstGeom>
          <a:solidFill>
            <a:schemeClr val="lt1"/>
          </a:solidFill>
          <a:ln w="762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1616292" y="2300196"/>
            <a:ext cx="509297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525252"/>
                </a:solidFill>
                <a:latin typeface="Mark Pro" panose="020B0504020201010104" pitchFamily="34" charset="0"/>
              </a:rPr>
              <a:t>Do you know what can you</a:t>
            </a:r>
            <a:br>
              <a:rPr lang="en-US" sz="2800" dirty="0">
                <a:solidFill>
                  <a:srgbClr val="525252"/>
                </a:solidFill>
                <a:latin typeface="Mark Pro" panose="020B0504020201010104" pitchFamily="34" charset="0"/>
              </a:rPr>
            </a:br>
            <a:r>
              <a:rPr lang="en-US" sz="2800" dirty="0">
                <a:solidFill>
                  <a:srgbClr val="525252"/>
                </a:solidFill>
                <a:latin typeface="Mark Pro" panose="020B0504020201010104" pitchFamily="34" charset="0"/>
              </a:rPr>
              <a:t>do with programming?</a:t>
            </a:r>
            <a:endParaRPr sz="28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1119745" y="5090516"/>
            <a:ext cx="27432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rgbClr val="525252"/>
                </a:solidFill>
                <a:latin typeface="Mark Pro" panose="020B0504020201010104" pitchFamily="34" charset="0"/>
              </a:rPr>
              <a:t>Programming is used to create mobile phone software and apps.</a:t>
            </a:r>
          </a:p>
        </p:txBody>
      </p:sp>
      <p:sp>
        <p:nvSpPr>
          <p:cNvPr id="123" name="Google Shape;123;p5"/>
          <p:cNvSpPr txBox="1"/>
          <p:nvPr/>
        </p:nvSpPr>
        <p:spPr>
          <a:xfrm>
            <a:off x="4706828" y="5156986"/>
            <a:ext cx="343459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>
              <a:lnSpc>
                <a:spcPct val="150000"/>
              </a:lnSpc>
              <a:buFont typeface="Arial"/>
              <a:buNone/>
            </a:pPr>
            <a:r>
              <a:rPr lang="en-US" dirty="0">
                <a:solidFill>
                  <a:srgbClr val="525252"/>
                </a:solidFill>
                <a:latin typeface="Mark Pro" panose="020B0504020201010104" pitchFamily="34" charset="0"/>
              </a:rPr>
              <a:t>Programming is used to design and create computer games.</a:t>
            </a:r>
            <a:endParaRPr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sp>
        <p:nvSpPr>
          <p:cNvPr id="124" name="Google Shape;124;p5"/>
          <p:cNvSpPr txBox="1"/>
          <p:nvPr/>
        </p:nvSpPr>
        <p:spPr>
          <a:xfrm>
            <a:off x="8801245" y="5156986"/>
            <a:ext cx="234300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525252"/>
                </a:solidFill>
                <a:latin typeface="Mark Pro" panose="020B0504020201010104" pitchFamily="34" charset="0"/>
              </a:rPr>
              <a:t>Programming is used to control robots.</a:t>
            </a:r>
            <a:endParaRPr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pic>
        <p:nvPicPr>
          <p:cNvPr id="125" name="Google Shape;125;p5" descr="E:\2019\STEAM教育研究中心\人工智能\光环板小车\审校\教案\素材\1\手机APP社交图标彩色商用百度相机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647" y="1573733"/>
            <a:ext cx="2385508" cy="31891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l="1273"/>
          <a:stretch/>
        </p:blipFill>
        <p:spPr>
          <a:xfrm>
            <a:off x="5074730" y="1573732"/>
            <a:ext cx="2491534" cy="31891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7" name="Google Shape;127;p5" descr="E:\2019\STEAM教育研究中心\人工智能\光环板小车\审校\教案\素材\1\千图网_免抠机器人_图片编号23234880\机器人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25069" y="1573731"/>
            <a:ext cx="2003865" cy="318911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4008328" y="1741118"/>
            <a:ext cx="5774500" cy="268057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Mark Pro" panose="020B0504020201010104" pitchFamily="34" charset="0"/>
                <a:sym typeface="Arial"/>
              </a:rPr>
              <a:t>Game Time</a:t>
            </a:r>
            <a:endParaRPr sz="6600" b="1" dirty="0">
              <a:solidFill>
                <a:schemeClr val="lt1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183" y="2104374"/>
            <a:ext cx="3521078" cy="352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96" y="275706"/>
            <a:ext cx="12836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/>
        </p:nvSpPr>
        <p:spPr>
          <a:xfrm>
            <a:off x="2186905" y="2211874"/>
            <a:ext cx="781818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Explore 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mBlock</a:t>
            </a:r>
            <a:r>
              <a:rPr lang="en-US" sz="6000" b="1" dirty="0">
                <a:solidFill>
                  <a:srgbClr val="00B0F0"/>
                </a:solidFill>
                <a:latin typeface="Mark Pro" panose="020B0504020201010104" pitchFamily="34" charset="0"/>
                <a:sym typeface="Arial"/>
              </a:rPr>
              <a:t> Project</a:t>
            </a:r>
            <a:endParaRPr sz="4400" dirty="0">
              <a:solidFill>
                <a:srgbClr val="00B0F0"/>
              </a:solidFill>
              <a:latin typeface="Mark Pro" panose="020B0504020201010104" pitchFamily="34" charset="0"/>
              <a:sym typeface="Arial"/>
            </a:endParaRPr>
          </a:p>
        </p:txBody>
      </p:sp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/>
          <p:nvPr/>
        </p:nvSpPr>
        <p:spPr>
          <a:xfrm>
            <a:off x="1420433" y="5163961"/>
            <a:ext cx="852886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25252"/>
                </a:solidFill>
                <a:latin typeface="Mark Pro" panose="020B0504020201010104" pitchFamily="34" charset="0"/>
              </a:rPr>
              <a:t>Step 1: </a:t>
            </a: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Open the </a:t>
            </a:r>
            <a:r>
              <a:rPr lang="en-US" sz="2400" dirty="0" err="1">
                <a:solidFill>
                  <a:srgbClr val="525252"/>
                </a:solidFill>
                <a:latin typeface="Mark Pro" panose="020B0504020201010104" pitchFamily="34" charset="0"/>
              </a:rPr>
              <a:t>mBlock</a:t>
            </a: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 software from your desktop</a:t>
            </a:r>
            <a:b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</a:b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or the </a:t>
            </a:r>
            <a:r>
              <a:rPr lang="en-US" sz="2400" dirty="0" err="1">
                <a:solidFill>
                  <a:srgbClr val="525252"/>
                </a:solidFill>
                <a:latin typeface="Mark Pro" panose="020B0504020201010104" pitchFamily="34" charset="0"/>
              </a:rPr>
              <a:t>mBlock</a:t>
            </a: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 website.</a:t>
            </a:r>
            <a:endParaRPr sz="2400" dirty="0">
              <a:solidFill>
                <a:srgbClr val="525252"/>
              </a:solidFill>
              <a:latin typeface="Mark Pro" panose="020B0504020201010104" pitchFamily="34" charset="0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433" y="876403"/>
            <a:ext cx="7749543" cy="418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/>
          <p:nvPr/>
        </p:nvSpPr>
        <p:spPr>
          <a:xfrm>
            <a:off x="876000" y="691683"/>
            <a:ext cx="1085154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25252"/>
                </a:solidFill>
                <a:latin typeface="Mark Pro" panose="020B0504020201010104" pitchFamily="34" charset="0"/>
              </a:rPr>
              <a:t>Step 2: </a:t>
            </a: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Click     in the upper right corner.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	  Select Example Programs.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525252"/>
                </a:solidFill>
                <a:latin typeface="Mark Pro" panose="020B0504020201010104" pitchFamily="34" charset="0"/>
              </a:rPr>
              <a:t>Step 3: </a:t>
            </a: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Find </a:t>
            </a:r>
            <a:r>
              <a:rPr lang="en-US" sz="2400" b="1" dirty="0">
                <a:solidFill>
                  <a:srgbClr val="525252"/>
                </a:solidFill>
                <a:latin typeface="Mark Pro" panose="020B0504020201010104" pitchFamily="34" charset="0"/>
              </a:rPr>
              <a:t>Space Adventures </a:t>
            </a:r>
            <a:r>
              <a:rPr lang="en-US" sz="2400" dirty="0">
                <a:solidFill>
                  <a:srgbClr val="525252"/>
                </a:solidFill>
                <a:latin typeface="Mark Pro" panose="020B0504020201010104" pitchFamily="34" charset="0"/>
              </a:rPr>
              <a:t>and then click OK to open the program.</a:t>
            </a: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2974" y="773403"/>
            <a:ext cx="1142730" cy="50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6343" y="731725"/>
            <a:ext cx="1767939" cy="97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2974" y="2519078"/>
            <a:ext cx="6354445" cy="391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5;p11">
            <a:extLst>
              <a:ext uri="{FF2B5EF4-FFF2-40B4-BE49-F238E27FC236}">
                <a16:creationId xmlns:a16="http://schemas.microsoft.com/office/drawing/2014/main" id="{8B6D0F7B-FF15-1A4C-94A0-1ACED88CC1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73071" y="592237"/>
            <a:ext cx="1379119" cy="6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554</Words>
  <Application>Microsoft Office PowerPoint</Application>
  <PresentationFormat>宽屏</PresentationFormat>
  <Paragraphs>132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Mark Pro</vt:lpstr>
      <vt:lpstr>Arial</vt:lpstr>
      <vt:lpstr>Times New Roman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Makeblock</dc:creator>
  <cp:lastModifiedBy>Administrator</cp:lastModifiedBy>
  <cp:revision>22</cp:revision>
  <dcterms:created xsi:type="dcterms:W3CDTF">2019-08-16T02:42:37Z</dcterms:created>
  <dcterms:modified xsi:type="dcterms:W3CDTF">2020-04-02T03:54:08Z</dcterms:modified>
</cp:coreProperties>
</file>